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934" r:id="rId2"/>
    <p:sldId id="397" r:id="rId3"/>
    <p:sldId id="372" r:id="rId4"/>
    <p:sldId id="275" r:id="rId5"/>
    <p:sldId id="276" r:id="rId6"/>
    <p:sldId id="277" r:id="rId7"/>
    <p:sldId id="395" r:id="rId8"/>
    <p:sldId id="373" r:id="rId9"/>
    <p:sldId id="448" r:id="rId10"/>
    <p:sldId id="393" r:id="rId11"/>
    <p:sldId id="447" r:id="rId12"/>
    <p:sldId id="449" r:id="rId13"/>
    <p:sldId id="933" r:id="rId14"/>
    <p:sldId id="450" r:id="rId15"/>
    <p:sldId id="451" r:id="rId16"/>
    <p:sldId id="452" r:id="rId17"/>
    <p:sldId id="453" r:id="rId18"/>
    <p:sldId id="454" r:id="rId19"/>
    <p:sldId id="394" r:id="rId20"/>
    <p:sldId id="377" r:id="rId21"/>
    <p:sldId id="422" r:id="rId22"/>
    <p:sldId id="374" r:id="rId23"/>
    <p:sldId id="375" r:id="rId24"/>
    <p:sldId id="423" r:id="rId25"/>
    <p:sldId id="390" r:id="rId26"/>
    <p:sldId id="379" r:id="rId27"/>
    <p:sldId id="456" r:id="rId28"/>
    <p:sldId id="930" r:id="rId29"/>
    <p:sldId id="915" r:id="rId30"/>
    <p:sldId id="935" r:id="rId31"/>
    <p:sldId id="929" r:id="rId32"/>
    <p:sldId id="936" r:id="rId33"/>
    <p:sldId id="937" r:id="rId34"/>
    <p:sldId id="938" r:id="rId35"/>
    <p:sldId id="932" r:id="rId3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.google.com/store/apps/details?id=com.microsoft.rdc.android&amp;hl=en_U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s.apple.com/us/app/microsoft-remote-desktop/id1295203466?mt=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03</a:t>
              </a:r>
            </a:p>
            <a:p>
              <a:pPr algn="ctr"/>
              <a:r>
                <a:rPr lang="en-US" dirty="0"/>
                <a:t>Using Linux on the</a:t>
              </a:r>
            </a:p>
            <a:p>
              <a:pPr algn="ctr"/>
              <a:r>
                <a:rPr lang="en-US" dirty="0"/>
                <a:t>Amazon Remote PC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9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D7D4D-B71B-4E4A-ACB3-8D47B116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1" y="1468581"/>
            <a:ext cx="3876190" cy="2409524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14F7F7B-C5DE-41A3-8C18-C4447996E611}"/>
              </a:ext>
            </a:extLst>
          </p:cNvPr>
          <p:cNvSpPr/>
          <p:nvPr/>
        </p:nvSpPr>
        <p:spPr>
          <a:xfrm>
            <a:off x="2861188" y="1836174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IP address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1047135" y="4170399"/>
            <a:ext cx="1814053" cy="811161"/>
          </a:xfrm>
          <a:prstGeom prst="wedgeRoundRectCallout">
            <a:avLst>
              <a:gd name="adj1" fmla="val -64486"/>
              <a:gd name="adj2" fmla="val -9772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“Show Options”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0FFB3-DC0C-4354-8A38-C1EC496C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2798"/>
            <a:ext cx="3876190" cy="4514286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3152468" y="5286819"/>
            <a:ext cx="2057400" cy="811161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“Save Credentials”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7556091" y="3053235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7086600" y="4881238"/>
            <a:ext cx="1361590" cy="642034"/>
          </a:xfrm>
          <a:prstGeom prst="wedgeRoundRectCallout">
            <a:avLst>
              <a:gd name="adj1" fmla="val -42135"/>
              <a:gd name="adj2" fmla="val 1269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“Connect”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D90E64-5FCB-40B6-8517-B6D27BEB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</p:spTree>
    <p:extLst>
      <p:ext uri="{BB962C8B-B14F-4D97-AF65-F5344CB8AC3E}">
        <p14:creationId xmlns:p14="http://schemas.microsoft.com/office/powerpoint/2010/main" val="7291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C17B3-6FBB-43C7-AC62-676DF1C7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95" y="1414927"/>
            <a:ext cx="3948624" cy="4995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559029" y="4039501"/>
            <a:ext cx="1814053" cy="811161"/>
          </a:xfrm>
          <a:prstGeom prst="wedgeRoundRectCallout">
            <a:avLst>
              <a:gd name="adj1" fmla="val 70067"/>
              <a:gd name="adj2" fmla="val 15681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“Don’t ask me again…”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5865824" y="5300663"/>
            <a:ext cx="1361590" cy="395799"/>
          </a:xfrm>
          <a:prstGeom prst="wedgeRoundRectCallout">
            <a:avLst>
              <a:gd name="adj1" fmla="val -71381"/>
              <a:gd name="adj2" fmla="val 14000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“Yes”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815208-7A8F-412C-8548-FCF71234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</p:spTree>
    <p:extLst>
      <p:ext uri="{BB962C8B-B14F-4D97-AF65-F5344CB8AC3E}">
        <p14:creationId xmlns:p14="http://schemas.microsoft.com/office/powerpoint/2010/main" val="3530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The Remote Desktop app is free in the Google store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dirty="0">
                <a:hlinkClick r:id="rId2"/>
              </a:rPr>
              <a:t>https://play.google.com/store/apps/details?id=com.microsoft.rdc.android&amp;hl=en_US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Chromebooks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56F8D-C605-4266-8E62-CA53B95D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864034"/>
            <a:ext cx="3915730" cy="3669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20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macOS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If you have run macOS – the app is free in the Apple store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dirty="0">
                <a:hlinkClick r:id="rId2"/>
              </a:rPr>
              <a:t>https://apps.apple.com/us/app/microsoft-remote-desktop/id1295203466?mt=12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0ADF9-B6DD-4F3C-A999-7F33448F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6" y="3257550"/>
            <a:ext cx="568571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FA9AC-D91E-474D-9F2C-D85ED123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9" y="1616951"/>
            <a:ext cx="5270461" cy="5104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3016045" y="3598606"/>
            <a:ext cx="163707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9C65E-3823-4E36-910B-E826EF6E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85" y="1598753"/>
            <a:ext cx="5278631" cy="512272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3001297" y="3245714"/>
            <a:ext cx="3185651" cy="162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77580" y="1755617"/>
            <a:ext cx="3333137" cy="1000216"/>
          </a:xfrm>
          <a:prstGeom prst="wedgeRectCallout">
            <a:avLst>
              <a:gd name="adj1" fmla="val -58443"/>
              <a:gd name="adj2" fmla="val 137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enter the username and password for </a:t>
            </a:r>
            <a:r>
              <a:rPr lang="en-US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YOUR</a:t>
            </a:r>
            <a:r>
              <a:rPr lang="en-US" dirty="0"/>
              <a:t> Amazon PC!</a:t>
            </a:r>
          </a:p>
        </p:txBody>
      </p:sp>
    </p:spTree>
    <p:extLst>
      <p:ext uri="{BB962C8B-B14F-4D97-AF65-F5344CB8AC3E}">
        <p14:creationId xmlns:p14="http://schemas.microsoft.com/office/powerpoint/2010/main" val="372756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0DBA71-5666-4EBB-B342-A5B130BE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0" y="1596058"/>
            <a:ext cx="5127239" cy="512002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979173" y="2441926"/>
            <a:ext cx="3185651" cy="162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5928851" y="1314233"/>
            <a:ext cx="2662085" cy="1000216"/>
          </a:xfrm>
          <a:prstGeom prst="wedgeRectCallout">
            <a:avLst>
              <a:gd name="adj1" fmla="val -96670"/>
              <a:gd name="adj2" fmla="val 971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enter the </a:t>
            </a:r>
            <a:r>
              <a:rPr lang="en-US" b="1" dirty="0"/>
              <a:t>IP Address </a:t>
            </a:r>
            <a:r>
              <a:rPr lang="en-US" dirty="0"/>
              <a:t>of </a:t>
            </a:r>
            <a:r>
              <a:rPr lang="en-US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YOUR</a:t>
            </a:r>
            <a:r>
              <a:rPr lang="en-US" dirty="0"/>
              <a:t> Amazon PC!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625EC0-678A-431A-BD55-9838FD0126B8}"/>
              </a:ext>
            </a:extLst>
          </p:cNvPr>
          <p:cNvCxnSpPr/>
          <p:nvPr/>
        </p:nvCxnSpPr>
        <p:spPr>
          <a:xfrm flipH="1">
            <a:off x="5869858" y="5353665"/>
            <a:ext cx="383458" cy="4866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2E633-0610-4FAC-8FF2-A69F2A23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0" y="1590668"/>
            <a:ext cx="5131294" cy="497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551469" y="2459283"/>
            <a:ext cx="2020531" cy="118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11212" y="3429000"/>
            <a:ext cx="2662085" cy="1000216"/>
          </a:xfrm>
          <a:prstGeom prst="wedgeRectCallout">
            <a:avLst>
              <a:gd name="adj1" fmla="val -108027"/>
              <a:gd name="adj2" fmla="val -49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connect to your Amazon PC</a:t>
            </a:r>
          </a:p>
        </p:txBody>
      </p:sp>
    </p:spTree>
    <p:extLst>
      <p:ext uri="{BB962C8B-B14F-4D97-AF65-F5344CB8AC3E}">
        <p14:creationId xmlns:p14="http://schemas.microsoft.com/office/powerpoint/2010/main" val="116380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551469" y="2459283"/>
            <a:ext cx="2020531" cy="118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11212" y="3429000"/>
            <a:ext cx="2662085" cy="1000216"/>
          </a:xfrm>
          <a:prstGeom prst="wedgeRectCallout">
            <a:avLst>
              <a:gd name="adj1" fmla="val -108027"/>
              <a:gd name="adj2" fmla="val -49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connect to your Amazon 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50A76-79B4-4FD7-BC43-C22F27C2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28" y="2063422"/>
            <a:ext cx="6657143" cy="295238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2046606-AD96-4446-A9B5-7A8BE02881AC}"/>
              </a:ext>
            </a:extLst>
          </p:cNvPr>
          <p:cNvSpPr/>
          <p:nvPr/>
        </p:nvSpPr>
        <p:spPr>
          <a:xfrm>
            <a:off x="4824565" y="5015803"/>
            <a:ext cx="2662085" cy="1000216"/>
          </a:xfrm>
          <a:prstGeom prst="wedgeRectCallout">
            <a:avLst>
              <a:gd name="adj1" fmla="val 21336"/>
              <a:gd name="adj2" fmla="val -13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an expected warning – just click "Continue"</a:t>
            </a:r>
          </a:p>
        </p:txBody>
      </p:sp>
    </p:spTree>
    <p:extLst>
      <p:ext uri="{BB962C8B-B14F-4D97-AF65-F5344CB8AC3E}">
        <p14:creationId xmlns:p14="http://schemas.microsoft.com/office/powerpoint/2010/main" val="24789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D6BEF7-3A11-4306-86BD-67B49550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26" y="1468581"/>
            <a:ext cx="4125348" cy="475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986732" y="2572036"/>
            <a:ext cx="1814053" cy="811161"/>
          </a:xfrm>
          <a:prstGeom prst="wedgeRoundRectCallout">
            <a:avLst>
              <a:gd name="adj1" fmla="val 100148"/>
              <a:gd name="adj2" fmla="val 11318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Ensure “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Xorg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” is selected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2597995" y="5154085"/>
            <a:ext cx="1294171" cy="686278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password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6938446" y="3429000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4913368" y="4858212"/>
            <a:ext cx="1361590" cy="395799"/>
          </a:xfrm>
          <a:prstGeom prst="wedgeRoundRectCallout">
            <a:avLst>
              <a:gd name="adj1" fmla="val -71381"/>
              <a:gd name="adj2" fmla="val 14000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“OK”</a:t>
            </a:r>
          </a:p>
        </p:txBody>
      </p:sp>
    </p:spTree>
    <p:extLst>
      <p:ext uri="{BB962C8B-B14F-4D97-AF65-F5344CB8AC3E}">
        <p14:creationId xmlns:p14="http://schemas.microsoft.com/office/powerpoint/2010/main" val="14061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Understanding Amazon's Cloud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Installing Microsoft's </a:t>
            </a:r>
            <a:r>
              <a:rPr lang="en-US" sz="2400" b="1" dirty="0"/>
              <a:t>Remote Desktop </a:t>
            </a:r>
            <a:r>
              <a:rPr lang="en-US" sz="2400" dirty="0"/>
              <a:t>client on your PC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Accessing your Amazon hosted remote PC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Using the Xfce desktop on Linux (Ubuntu)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open the lab source code files in </a:t>
            </a:r>
            <a:r>
              <a:rPr lang="en-US" sz="2400" b="1" dirty="0"/>
              <a:t>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run a Python script (program) in </a:t>
            </a:r>
            <a:r>
              <a:rPr lang="en-US" sz="2400" b="1" dirty="0"/>
              <a:t>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55E95-2A08-425F-A05D-B045D22E69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41" y="1285761"/>
            <a:ext cx="6710516" cy="4985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420214" y="1650735"/>
            <a:ext cx="2247650" cy="1054964"/>
          </a:xfrm>
          <a:prstGeom prst="wedgeRectCallout">
            <a:avLst>
              <a:gd name="adj1" fmla="val -89136"/>
              <a:gd name="adj2" fmla="val -751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“Start” button is at the top-left of the 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1AFD6-660D-47C5-94D1-9E240194842E}"/>
              </a:ext>
            </a:extLst>
          </p:cNvPr>
          <p:cNvSpPr txBox="1"/>
          <p:nvPr/>
        </p:nvSpPr>
        <p:spPr>
          <a:xfrm>
            <a:off x="3324399" y="5948298"/>
            <a:ext cx="2686929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Ubuntu 20.04 LTS (64-Bit)</a:t>
            </a:r>
          </a:p>
          <a:p>
            <a:pPr algn="ctr"/>
            <a:r>
              <a:rPr lang="en-US" dirty="0"/>
              <a:t>Xfce 4.14 Desktop</a:t>
            </a:r>
          </a:p>
        </p:txBody>
      </p:sp>
    </p:spTree>
    <p:extLst>
      <p:ext uri="{BB962C8B-B14F-4D97-AF65-F5344CB8AC3E}">
        <p14:creationId xmlns:p14="http://schemas.microsoft.com/office/powerpoint/2010/main" val="20330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293D1C-A8B4-4951-96E1-2EAFD244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0" y="1340706"/>
            <a:ext cx="8145799" cy="4952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6053404" y="2895786"/>
            <a:ext cx="2205693" cy="1458173"/>
          </a:xfrm>
          <a:prstGeom prst="wedgeRectCallout">
            <a:avLst>
              <a:gd name="adj1" fmla="val -65124"/>
              <a:gd name="adj2" fmla="val -1022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File Manager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works like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Windows Explorer 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Apple Finder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>
            <a:cxnSpLocks/>
          </p:cNvCxnSpPr>
          <p:nvPr/>
        </p:nvCxnSpPr>
        <p:spPr>
          <a:xfrm>
            <a:off x="1659194" y="2133371"/>
            <a:ext cx="2079523" cy="13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43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41E57-F6A2-4CAD-A375-F7C8BE32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6" y="1351994"/>
            <a:ext cx="6874867" cy="5086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6025774" y="2403714"/>
            <a:ext cx="2137457" cy="1549666"/>
          </a:xfrm>
          <a:prstGeom prst="wedgeRectCallout">
            <a:avLst>
              <a:gd name="adj1" fmla="val 29550"/>
              <a:gd name="adj2" fmla="val -7451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minimized, maximized or closed using these buttons</a:t>
            </a:r>
          </a:p>
        </p:txBody>
      </p:sp>
    </p:spTree>
    <p:extLst>
      <p:ext uri="{BB962C8B-B14F-4D97-AF65-F5344CB8AC3E}">
        <p14:creationId xmlns:p14="http://schemas.microsoft.com/office/powerpoint/2010/main" val="22820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DF845-73E9-493E-BB5B-913769B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3" y="1364834"/>
            <a:ext cx="6968613" cy="509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162117" y="2330020"/>
            <a:ext cx="2468876" cy="1054964"/>
          </a:xfrm>
          <a:prstGeom prst="wedgeRectCallout">
            <a:avLst>
              <a:gd name="adj1" fmla="val 37177"/>
              <a:gd name="adj2" fmla="val -821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moved by left-click &amp; dragging their title bar</a:t>
            </a:r>
          </a:p>
        </p:txBody>
      </p:sp>
    </p:spTree>
    <p:extLst>
      <p:ext uri="{BB962C8B-B14F-4D97-AF65-F5344CB8AC3E}">
        <p14:creationId xmlns:p14="http://schemas.microsoft.com/office/powerpoint/2010/main" val="2969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DF845-73E9-493E-BB5B-913769B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3" y="1364834"/>
            <a:ext cx="6968613" cy="509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DCA8D38-1494-45DB-8623-44BBD9A4C79B}"/>
              </a:ext>
            </a:extLst>
          </p:cNvPr>
          <p:cNvSpPr/>
          <p:nvPr/>
        </p:nvSpPr>
        <p:spPr>
          <a:xfrm>
            <a:off x="2081001" y="2181845"/>
            <a:ext cx="2490998" cy="1188330"/>
          </a:xfrm>
          <a:prstGeom prst="wedgeRectCallout">
            <a:avLst>
              <a:gd name="adj1" fmla="val -25939"/>
              <a:gd name="adj2" fmla="val -1057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 windows and running apps appear in the task bar at the </a:t>
            </a:r>
            <a:r>
              <a:rPr lang="en-US" b="1" u="sng" dirty="0">
                <a:solidFill>
                  <a:srgbClr val="FF0000"/>
                </a:solidFill>
              </a:rPr>
              <a:t>top</a:t>
            </a:r>
            <a:r>
              <a:rPr lang="en-US" dirty="0">
                <a:solidFill>
                  <a:srgbClr val="FF0000"/>
                </a:solidFill>
              </a:rPr>
              <a:t> of the desktop</a:t>
            </a:r>
          </a:p>
        </p:txBody>
      </p:sp>
    </p:spTree>
    <p:extLst>
      <p:ext uri="{BB962C8B-B14F-4D97-AF65-F5344CB8AC3E}">
        <p14:creationId xmlns:p14="http://schemas.microsoft.com/office/powerpoint/2010/main" val="37436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75BF7-5E37-42F9-A375-975432EA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35" y="1438312"/>
            <a:ext cx="5691530" cy="5049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597196" y="1885450"/>
            <a:ext cx="3361153" cy="871726"/>
          </a:xfrm>
          <a:prstGeom prst="wedgeRectCallout">
            <a:avLst>
              <a:gd name="adj1" fmla="val -61373"/>
              <a:gd name="adj2" fmla="val -8250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the “Applications…Log Out” button to exit your Amazon 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>
            <a:cxnSpLocks/>
          </p:cNvCxnSpPr>
          <p:nvPr/>
        </p:nvCxnSpPr>
        <p:spPr>
          <a:xfrm flipH="1">
            <a:off x="2780811" y="5316794"/>
            <a:ext cx="1164383" cy="6376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33D1D-E6BE-4021-BE36-7DA5C313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8162"/>
            <a:ext cx="7578828" cy="456860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835127" y="3162239"/>
            <a:ext cx="2536031" cy="1054964"/>
          </a:xfrm>
          <a:prstGeom prst="wedgeRectCallout">
            <a:avLst>
              <a:gd name="adj1" fmla="val -35317"/>
              <a:gd name="adj2" fmla="val -1154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workshop source code is in this folder on your Amazon Desktop</a:t>
            </a:r>
          </a:p>
        </p:txBody>
      </p:sp>
    </p:spTree>
    <p:extLst>
      <p:ext uri="{BB962C8B-B14F-4D97-AF65-F5344CB8AC3E}">
        <p14:creationId xmlns:p14="http://schemas.microsoft.com/office/powerpoint/2010/main" val="198503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A5F5-DDD1-4739-9BF0-2B1A4CE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1468581"/>
            <a:ext cx="7039197" cy="484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C75C22E-8000-42D9-B23B-0435DE4FCD7E}"/>
              </a:ext>
            </a:extLst>
          </p:cNvPr>
          <p:cNvSpPr/>
          <p:nvPr/>
        </p:nvSpPr>
        <p:spPr>
          <a:xfrm>
            <a:off x="2297326" y="1669951"/>
            <a:ext cx="4572000" cy="45720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1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A5F5-DDD1-4739-9BF0-2B1A4CE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1468581"/>
            <a:ext cx="7039197" cy="484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C75C22E-8000-42D9-B23B-0435DE4FCD7E}"/>
              </a:ext>
            </a:extLst>
          </p:cNvPr>
          <p:cNvSpPr/>
          <p:nvPr/>
        </p:nvSpPr>
        <p:spPr>
          <a:xfrm>
            <a:off x="2297326" y="1669951"/>
            <a:ext cx="4572000" cy="45720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945A0-2B72-4963-92C8-82C735515D75}"/>
              </a:ext>
            </a:extLst>
          </p:cNvPr>
          <p:cNvSpPr txBox="1"/>
          <p:nvPr/>
        </p:nvSpPr>
        <p:spPr>
          <a:xfrm>
            <a:off x="2957052" y="2635193"/>
            <a:ext cx="3229896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</a:rPr>
              <a:t>You will </a:t>
            </a:r>
            <a:r>
              <a:rPr lang="en-US" sz="3200" b="1" u="sng" dirty="0">
                <a:ln>
                  <a:solidFill>
                    <a:schemeClr val="tx1"/>
                  </a:solidFill>
                </a:ln>
              </a:rPr>
              <a:t>NOT</a:t>
            </a:r>
            <a:r>
              <a:rPr lang="en-US" sz="3200" b="1" dirty="0">
                <a:ln>
                  <a:solidFill>
                    <a:schemeClr val="tx1"/>
                  </a:solidFill>
                </a:ln>
              </a:rPr>
              <a:t> be accessing the lab source code files from the desktop file manager!</a:t>
            </a:r>
          </a:p>
        </p:txBody>
      </p:sp>
    </p:spTree>
    <p:extLst>
      <p:ext uri="{BB962C8B-B14F-4D97-AF65-F5344CB8AC3E}">
        <p14:creationId xmlns:p14="http://schemas.microsoft.com/office/powerpoint/2010/main" val="157679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879029-0342-4345-8DAA-A52A3871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0" y="1553935"/>
            <a:ext cx="4000000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2572000" y="3461078"/>
            <a:ext cx="1491181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2572000" y="1553935"/>
            <a:ext cx="1004484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5400000">
            <a:off x="1934579" y="2451473"/>
            <a:ext cx="1777085" cy="502242"/>
          </a:xfrm>
          <a:prstGeom prst="bentConnector4">
            <a:avLst>
              <a:gd name="adj1" fmla="val 46341"/>
              <a:gd name="adj2" fmla="val 1455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FE0251-EB58-4C82-8D02-88888027C0C2}"/>
              </a:ext>
            </a:extLst>
          </p:cNvPr>
          <p:cNvSpPr/>
          <p:nvPr/>
        </p:nvSpPr>
        <p:spPr>
          <a:xfrm>
            <a:off x="4063181" y="4402518"/>
            <a:ext cx="1821425" cy="19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D2AB960-C048-46CF-B372-294CE980C100}"/>
              </a:ext>
            </a:extLst>
          </p:cNvPr>
          <p:cNvCxnSpPr>
            <a:cxnSpLocks/>
            <a:stCxn id="9" idx="2"/>
            <a:endCxn id="33" idx="1"/>
          </p:cNvCxnSpPr>
          <p:nvPr/>
        </p:nvCxnSpPr>
        <p:spPr>
          <a:xfrm rot="16200000" flipH="1">
            <a:off x="3299980" y="3738806"/>
            <a:ext cx="780813" cy="7455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598C42-3D60-431E-A8FB-E8080ED55801}"/>
              </a:ext>
            </a:extLst>
          </p:cNvPr>
          <p:cNvSpPr txBox="1"/>
          <p:nvPr/>
        </p:nvSpPr>
        <p:spPr>
          <a:xfrm>
            <a:off x="435078" y="2111972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Launching VS Code on the Linux (Xfce) desktop</a:t>
            </a:r>
          </a:p>
        </p:txBody>
      </p:sp>
    </p:spTree>
    <p:extLst>
      <p:ext uri="{BB962C8B-B14F-4D97-AF65-F5344CB8AC3E}">
        <p14:creationId xmlns:p14="http://schemas.microsoft.com/office/powerpoint/2010/main" val="106993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149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cloud is a great </a:t>
            </a:r>
            <a:r>
              <a:rPr lang="en-US" sz="2400" b="1" dirty="0">
                <a:solidFill>
                  <a:srgbClr val="7030A0"/>
                </a:solidFill>
              </a:rPr>
              <a:t>equalizer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Allows participants to continue learning at home as on campus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Cloud machines are fully isolated from school networks - eliminates local software installation restrictions &amp; campus cybersecurity concerns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Schools with low-end PC labs can still access the newest generation of 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68" y="2181687"/>
            <a:ext cx="3114210" cy="30903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schemeClr val="tx1"/>
                </a:solidFill>
              </a:rPr>
              <a:pPr/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21F3F-6E00-4CA4-8441-AA4A5F7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3" y="1614367"/>
            <a:ext cx="3614680" cy="4469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853A0-535A-45EC-82FE-8ABA28ED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17" y="3076557"/>
            <a:ext cx="4148253" cy="2741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172497" y="2662084"/>
            <a:ext cx="193203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042033" y="1774432"/>
            <a:ext cx="300070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EF6D7-2582-46F5-ABF8-C61B14E871B5}"/>
              </a:ext>
            </a:extLst>
          </p:cNvPr>
          <p:cNvSpPr/>
          <p:nvPr/>
        </p:nvSpPr>
        <p:spPr>
          <a:xfrm>
            <a:off x="6759022" y="3333135"/>
            <a:ext cx="966019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BB618-0EF1-4688-8343-38AA368DA29A}"/>
              </a:ext>
            </a:extLst>
          </p:cNvPr>
          <p:cNvSpPr/>
          <p:nvPr/>
        </p:nvSpPr>
        <p:spPr>
          <a:xfrm>
            <a:off x="5549674" y="3753174"/>
            <a:ext cx="120934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5400000">
            <a:off x="786389" y="2352270"/>
            <a:ext cx="791788" cy="19571"/>
          </a:xfrm>
          <a:prstGeom prst="bentConnector4">
            <a:avLst>
              <a:gd name="adj1" fmla="val 43946"/>
              <a:gd name="adj2" fmla="val 12680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A0279E3-683D-4F8E-9C89-39A0013D20E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3104535" y="2757949"/>
            <a:ext cx="4137497" cy="57518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47A3D6-F38E-47A4-8037-4A24D628E0F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759022" y="3429000"/>
            <a:ext cx="966019" cy="420039"/>
          </a:xfrm>
          <a:prstGeom prst="bentConnector3">
            <a:avLst>
              <a:gd name="adj1" fmla="val -236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5906284" y="1443465"/>
            <a:ext cx="237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example shows opening a workspace folder in VS Code on Linux (Xfce)</a:t>
            </a:r>
          </a:p>
        </p:txBody>
      </p:sp>
    </p:spTree>
    <p:extLst>
      <p:ext uri="{BB962C8B-B14F-4D97-AF65-F5344CB8AC3E}">
        <p14:creationId xmlns:p14="http://schemas.microsoft.com/office/powerpoint/2010/main" val="203101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9342-479A-4606-AB31-B2498E5D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01" y="1512796"/>
            <a:ext cx="6258964" cy="4926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988481" y="2780071"/>
            <a:ext cx="1875596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934310" y="2543175"/>
            <a:ext cx="1797032" cy="16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6200000" flipH="1" flipV="1">
            <a:off x="2231369" y="2300287"/>
            <a:ext cx="358570" cy="844345"/>
          </a:xfrm>
          <a:prstGeom prst="bentConnector4">
            <a:avLst>
              <a:gd name="adj1" fmla="val -63753"/>
              <a:gd name="adj2" fmla="val 1334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4835628" y="2495030"/>
            <a:ext cx="23740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</a:t>
            </a:r>
            <a:r>
              <a:rPr lang="en-US" b="1" dirty="0"/>
              <a:t>folder</a:t>
            </a:r>
            <a:r>
              <a:rPr lang="en-US" dirty="0"/>
              <a:t> from within</a:t>
            </a:r>
          </a:p>
          <a:p>
            <a:pPr algn="ctr"/>
            <a:r>
              <a:rPr lang="en-US" dirty="0"/>
              <a:t>VS Code itself</a:t>
            </a:r>
          </a:p>
        </p:txBody>
      </p:sp>
    </p:spTree>
    <p:extLst>
      <p:ext uri="{BB962C8B-B14F-4D97-AF65-F5344CB8AC3E}">
        <p14:creationId xmlns:p14="http://schemas.microsoft.com/office/powerpoint/2010/main" val="50151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74A325-8A9A-4543-96DE-5AB57244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88"/>
          <a:stretch/>
        </p:blipFill>
        <p:spPr>
          <a:xfrm>
            <a:off x="763799" y="1884617"/>
            <a:ext cx="4209524" cy="31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684" y="1825625"/>
            <a:ext cx="3473244" cy="32330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Within the </a:t>
            </a:r>
            <a:r>
              <a:rPr lang="en-US" sz="2400" b="1" dirty="0"/>
              <a:t>workspace</a:t>
            </a:r>
            <a:r>
              <a:rPr lang="en-US" sz="2400" dirty="0"/>
              <a:t>, the files tab will show you a subfolder for each QIS301-LABS </a:t>
            </a:r>
            <a:r>
              <a:rPr lang="en-US" sz="2400" b="1" dirty="0"/>
              <a:t>session</a:t>
            </a:r>
            <a:r>
              <a:rPr lang="en-US" sz="2400" dirty="0"/>
              <a:t>, along with the Python scripts for that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Double click on a </a:t>
            </a:r>
            <a:r>
              <a:rPr lang="en-US" sz="2400" b="1" dirty="0"/>
              <a:t>*.py </a:t>
            </a:r>
            <a:r>
              <a:rPr lang="en-US" sz="2400" dirty="0"/>
              <a:t>file to open the script in the main editor window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8BBE6-CA2B-4329-9DBB-7530A28AFD7A}"/>
              </a:ext>
            </a:extLst>
          </p:cNvPr>
          <p:cNvSpPr/>
          <p:nvPr/>
        </p:nvSpPr>
        <p:spPr>
          <a:xfrm>
            <a:off x="820807" y="2231634"/>
            <a:ext cx="359064" cy="36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DC62-A985-4D4A-8F18-2ACD35EAC3E3}"/>
              </a:ext>
            </a:extLst>
          </p:cNvPr>
          <p:cNvSpPr/>
          <p:nvPr/>
        </p:nvSpPr>
        <p:spPr>
          <a:xfrm>
            <a:off x="1376519" y="4369350"/>
            <a:ext cx="1120217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F1F34-D87D-432D-BD17-27A7C805A461}"/>
              </a:ext>
            </a:extLst>
          </p:cNvPr>
          <p:cNvSpPr/>
          <p:nvPr/>
        </p:nvSpPr>
        <p:spPr>
          <a:xfrm>
            <a:off x="1295401" y="4177621"/>
            <a:ext cx="997974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482697-33A3-4C46-A0B1-3E59127CC1FD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1179871" y="2413676"/>
            <a:ext cx="614517" cy="176394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BDAAC00-5A0B-4B59-AD3A-AA8F2F0F4348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>
            <a:off x="2293375" y="4273486"/>
            <a:ext cx="203361" cy="191729"/>
          </a:xfrm>
          <a:prstGeom prst="bentConnector3">
            <a:avLst>
              <a:gd name="adj1" fmla="val 2124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0C845E1-B4C2-4A72-81CC-BA2F8168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files</a:t>
            </a:r>
            <a:r>
              <a:rPr lang="en-US" sz="3200" dirty="0">
                <a:latin typeface="+mn-lt"/>
              </a:rPr>
              <a:t> in VSCode</a:t>
            </a:r>
          </a:p>
        </p:txBody>
      </p:sp>
    </p:spTree>
    <p:extLst>
      <p:ext uri="{BB962C8B-B14F-4D97-AF65-F5344CB8AC3E}">
        <p14:creationId xmlns:p14="http://schemas.microsoft.com/office/powerpoint/2010/main" val="145932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047B97-4DA8-4DB0-AFAC-6201AC0A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1" y="2757062"/>
            <a:ext cx="7660917" cy="246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execute a Python program in the workspace, click the </a:t>
            </a:r>
            <a:r>
              <a:rPr lang="en-US" sz="2400" b="1" dirty="0">
                <a:solidFill>
                  <a:srgbClr val="00B050"/>
                </a:solidFill>
              </a:rPr>
              <a:t>green</a:t>
            </a:r>
            <a:r>
              <a:rPr lang="en-US" sz="2400" dirty="0"/>
              <a:t> arrow in the top-right of the editor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224116" y="4856332"/>
            <a:ext cx="1084008" cy="2248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308124" y="3114788"/>
            <a:ext cx="1435508" cy="1853965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5377754"/>
            <a:ext cx="8021279" cy="7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also run the program in the debugger by pressing </a:t>
            </a:r>
            <a:r>
              <a:rPr lang="en-US" sz="2400" b="1" dirty="0"/>
              <a:t>F5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743632" y="3002367"/>
            <a:ext cx="1204452" cy="2248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75AA93-A0C8-4283-8B42-23D6F643F42A}"/>
              </a:ext>
            </a:extLst>
          </p:cNvPr>
          <p:cNvCxnSpPr>
            <a:cxnSpLocks/>
            <a:stCxn id="14" idx="3"/>
            <a:endCxn id="22" idx="2"/>
          </p:cNvCxnSpPr>
          <p:nvPr/>
        </p:nvCxnSpPr>
        <p:spPr>
          <a:xfrm>
            <a:off x="4948084" y="3114788"/>
            <a:ext cx="2691581" cy="112979"/>
          </a:xfrm>
          <a:prstGeom prst="bentConnector4">
            <a:avLst>
              <a:gd name="adj1" fmla="val 46918"/>
              <a:gd name="adj2" fmla="val 30233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ECE40-AFB4-4296-863D-CEECFF4BE611}"/>
              </a:ext>
            </a:extLst>
          </p:cNvPr>
          <p:cNvSpPr/>
          <p:nvPr/>
        </p:nvSpPr>
        <p:spPr>
          <a:xfrm>
            <a:off x="7473744" y="3017115"/>
            <a:ext cx="331842" cy="2106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24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81051F-E5AF-4A6B-A548-7CD4B022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94" y="1402630"/>
            <a:ext cx="7060211" cy="4943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4188544" y="2228485"/>
            <a:ext cx="1319980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H="1">
            <a:off x="3839497" y="2340906"/>
            <a:ext cx="1669027" cy="2366852"/>
          </a:xfrm>
          <a:prstGeom prst="bentConnector5">
            <a:avLst>
              <a:gd name="adj1" fmla="val -13697"/>
              <a:gd name="adj2" fmla="val 50000"/>
              <a:gd name="adj3" fmla="val 11369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839497" y="4595337"/>
            <a:ext cx="791497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FBDEB-2006-45B4-A4D3-BCB3DE0F5B18}"/>
              </a:ext>
            </a:extLst>
          </p:cNvPr>
          <p:cNvSpPr txBox="1"/>
          <p:nvPr/>
        </p:nvSpPr>
        <p:spPr>
          <a:xfrm>
            <a:off x="6023649" y="22284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1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 Linux, both </a:t>
            </a:r>
            <a:r>
              <a:rPr lang="en-US" sz="2400" b="1" dirty="0"/>
              <a:t>usernames</a:t>
            </a:r>
            <a:r>
              <a:rPr lang="en-US" sz="2400" dirty="0"/>
              <a:t> and passwords are case-sensitive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Please ensure you are logging on with </a:t>
            </a:r>
            <a:r>
              <a:rPr lang="en-US" sz="2400" b="1" dirty="0"/>
              <a:t>your</a:t>
            </a:r>
            <a:r>
              <a:rPr lang="en-US" sz="2400" dirty="0"/>
              <a:t> credentials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open a </a:t>
            </a:r>
            <a:r>
              <a:rPr lang="en-US" sz="2400" b="1" dirty="0">
                <a:solidFill>
                  <a:srgbClr val="00B050"/>
                </a:solidFill>
              </a:rPr>
              <a:t>.</a:t>
            </a:r>
            <a:r>
              <a:rPr lang="en-US" sz="2400" b="1" dirty="0" err="1">
                <a:solidFill>
                  <a:srgbClr val="00B050"/>
                </a:solidFill>
              </a:rPr>
              <a:t>py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file using the desktop file manager!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Instead, you must first launch VS Code, and then open the </a:t>
            </a:r>
            <a:r>
              <a:rPr lang="en-US" sz="2400" b="1" dirty="0">
                <a:solidFill>
                  <a:srgbClr val="0070C0"/>
                </a:solidFill>
              </a:rPr>
              <a:t>qis301-labs</a:t>
            </a:r>
            <a:r>
              <a:rPr lang="en-US" sz="2400" dirty="0"/>
              <a:t> folder </a:t>
            </a:r>
            <a:r>
              <a:rPr lang="en-US" sz="2400" i="1" dirty="0"/>
              <a:t>within</a:t>
            </a:r>
            <a:r>
              <a:rPr lang="en-US" sz="2400" dirty="0"/>
              <a:t> 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 Code should remember your previously open workspace (folder) and by default open it again automatically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Don't have multiple instances of VS Code running on your desktop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Log off your Amazon PC when you are done with a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6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3" y="461521"/>
            <a:ext cx="4901209" cy="589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0" y="2075543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Amazon’s</a:t>
            </a:r>
          </a:p>
          <a:p>
            <a:pPr algn="ctr"/>
            <a:r>
              <a:rPr lang="en-US" sz="2400" dirty="0"/>
              <a:t>23 data centers in Ashburn,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schemeClr val="tx1"/>
                </a:solidFill>
              </a:rPr>
              <a:pPr/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71" y="1625600"/>
            <a:ext cx="8349258" cy="4688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686" y="377369"/>
            <a:ext cx="749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two of Amazon’s 23 cloud</a:t>
            </a:r>
          </a:p>
          <a:p>
            <a:pPr algn="ctr"/>
            <a:r>
              <a:rPr lang="en-US" sz="2400" dirty="0"/>
              <a:t>data centers in Ashburn, Virginia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3686" y="377369"/>
            <a:ext cx="7496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BNL ↔ Ashburn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Roundtrip = 660 miles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44" y="1766768"/>
            <a:ext cx="7477112" cy="4474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5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3674C-20DA-429F-A2F3-442A9C7A1CBA}"/>
              </a:ext>
            </a:extLst>
          </p:cNvPr>
          <p:cNvSpPr txBox="1"/>
          <p:nvPr/>
        </p:nvSpPr>
        <p:spPr>
          <a:xfrm>
            <a:off x="5486401" y="1512837"/>
            <a:ext cx="3338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Write down your IP address, username, and password in your notebook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Take a picture of your login information to keep on your smart phone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FBBF2-B6AF-450E-A66A-7E094753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4" y="1512837"/>
            <a:ext cx="4151223" cy="474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A9FF2-6B05-4221-9155-3F05457FA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930" y="3884501"/>
            <a:ext cx="2775564" cy="22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20607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Microsoft </a:t>
            </a:r>
            <a:r>
              <a:rPr lang="en-US" sz="2400" b="1" dirty="0">
                <a:solidFill>
                  <a:srgbClr val="0070C0"/>
                </a:solidFill>
              </a:rPr>
              <a:t>Remote Desktop Connection</a:t>
            </a:r>
            <a:r>
              <a:rPr lang="en-US" sz="2400" dirty="0"/>
              <a:t> application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have assigned credentials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IP address </a:t>
            </a:r>
            <a:r>
              <a:rPr lang="en-US" sz="2000" b="1" i="1" dirty="0"/>
              <a:t>(computer name)</a:t>
            </a:r>
            <a:r>
              <a:rPr lang="en-US" sz="2000" dirty="0"/>
              <a:t> of </a:t>
            </a:r>
            <a:r>
              <a:rPr lang="en-US" sz="2000" u="sng" dirty="0"/>
              <a:t>their</a:t>
            </a:r>
            <a:r>
              <a:rPr lang="en-US" sz="2000" dirty="0"/>
              <a:t> specific machine in Amazon’s cloud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username (case sensitive!)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password (case sensitive!)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can access their Amazon machine </a:t>
            </a:r>
            <a:r>
              <a:rPr lang="en-US" sz="2400" b="1" dirty="0">
                <a:solidFill>
                  <a:srgbClr val="00B050"/>
                </a:solidFill>
              </a:rPr>
              <a:t>from their home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Educators can remotely monitor student progress </a:t>
            </a:r>
            <a:r>
              <a:rPr lang="en-US" sz="2400" b="1" dirty="0">
                <a:solidFill>
                  <a:srgbClr val="FF0000"/>
                </a:solidFill>
              </a:rPr>
              <a:t>real-time</a:t>
            </a:r>
            <a:r>
              <a:rPr lang="en-US" sz="2400" dirty="0"/>
              <a:t> on the lab 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53" y="1825625"/>
            <a:ext cx="2777717" cy="25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9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Microsoft Windows, the </a:t>
            </a:r>
            <a:r>
              <a:rPr lang="en-US" sz="2400" b="1" dirty="0"/>
              <a:t>Remote Desktop Connection </a:t>
            </a:r>
            <a:r>
              <a:rPr lang="en-US" sz="2400" dirty="0"/>
              <a:t>application is </a:t>
            </a:r>
            <a:r>
              <a:rPr lang="en-US" sz="2400" i="1" dirty="0"/>
              <a:t>already</a:t>
            </a:r>
            <a:r>
              <a:rPr lang="en-US" sz="2400" dirty="0"/>
              <a:t> installed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Click the Windows button on the task bar, and search for "Remote Desktop" – it should appear in the search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3D145-34DA-4842-8B8F-C6B24F12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56" y="3528697"/>
            <a:ext cx="4855687" cy="3005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31D974-E52C-432C-9BFB-9B616B3B78CE}"/>
              </a:ext>
            </a:extLst>
          </p:cNvPr>
          <p:cNvSpPr/>
          <p:nvPr/>
        </p:nvSpPr>
        <p:spPr>
          <a:xfrm>
            <a:off x="4807974" y="3959943"/>
            <a:ext cx="1710813" cy="1010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4721</TotalTime>
  <Words>932</Words>
  <Application>Microsoft Office PowerPoint</Application>
  <PresentationFormat>On-screen Show (4:3)</PresentationFormat>
  <Paragraphs>155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PowerPoint Presentation</vt:lpstr>
      <vt:lpstr>Agenda</vt:lpstr>
      <vt:lpstr>Scientific Computing in the Cloud</vt:lpstr>
      <vt:lpstr>PowerPoint Presentation</vt:lpstr>
      <vt:lpstr>PowerPoint Presentation</vt:lpstr>
      <vt:lpstr>PowerPoint Presentation</vt:lpstr>
      <vt:lpstr>Accessing an Amazon Remote PC</vt:lpstr>
      <vt:lpstr>Accessing an Amazon Remote PC</vt:lpstr>
      <vt:lpstr>Microsoft's Remote Desktop on Windows</vt:lpstr>
      <vt:lpstr>Microsoft's Remote Desktop on Windows</vt:lpstr>
      <vt:lpstr>Microsoft's Remote Desktop on Windows</vt:lpstr>
      <vt:lpstr>Microsoft's Remote Desktop on Chromebooks</vt:lpstr>
      <vt:lpstr>Microsoft's Remote Desktop on macOS</vt:lpstr>
      <vt:lpstr>Microsoft Remote Desktop on macOS</vt:lpstr>
      <vt:lpstr>Microsoft Remote Desktop on macOS</vt:lpstr>
      <vt:lpstr>Microsoft Remote Desktop on macOS</vt:lpstr>
      <vt:lpstr>Microsoft Remote Desktop on macOS</vt:lpstr>
      <vt:lpstr>Microsoft Remote Desktop on macOS</vt:lpstr>
      <vt:lpstr>Accessing an Amazon Remote PC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SciComp Courseware Layout</vt:lpstr>
      <vt:lpstr>SciComp Courseware Layout</vt:lpstr>
      <vt:lpstr>SciComp Courseware Layout</vt:lpstr>
      <vt:lpstr>Opening qis301-labs folder in VSCode</vt:lpstr>
      <vt:lpstr>Opening qis301-labs folder in VSCode</vt:lpstr>
      <vt:lpstr>Opening qis301-labs folder in VSCode</vt:lpstr>
      <vt:lpstr>Opening qis301-labs files in VSCode</vt:lpstr>
      <vt:lpstr>Running a Python Script in VSCode</vt:lpstr>
      <vt:lpstr>Running a Python Script in VSCode</vt:lpstr>
      <vt:lpstr>Reminders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763</cp:revision>
  <cp:lastPrinted>2015-06-01T00:45:11Z</cp:lastPrinted>
  <dcterms:created xsi:type="dcterms:W3CDTF">2014-09-21T17:58:26Z</dcterms:created>
  <dcterms:modified xsi:type="dcterms:W3CDTF">2021-06-14T04:02:00Z</dcterms:modified>
</cp:coreProperties>
</file>